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A864D-BF94-4B0D-A5E4-0F05563331BD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8CD3D-E66E-4860-87AE-B51110DC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4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8CD3D-E66E-4860-87AE-B51110DCB8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9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4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6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3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3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1F8B-CD75-4E14-9A79-08285BA72B56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475E-BB5E-4021-9BC9-4BD359FD3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f/fc/Pr%C3%BCfungszellen-Nanking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e/Imperial_examination_cheating_materia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1/13/Porcelain_tea_cups_from_the_reign_of_the_Tianqi_Empero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1/16/Ming_coinage_14th_17th_century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5/50/Ming_matchlock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0/0f/Portrait_of_Jiang_Shunfu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8/8d/ChineseSoldierByWilliamAlexander179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4/42/JesuitChineseWorldMapEarly17thCentury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a/a2/Ming_Dynasty_1415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//upload.wikimedia.org/wikipedia/commons/6/66/Empire_of_the_Great_Qing_%28orthographic_projection%29.sv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a/ae/Ricciportrait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8/89/Tokugawa_Ieyasu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f/ff/Nagasaki_bay_siebold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b/b8/Hongwu1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8/85/First_Japanese_treatise_on_Western_anatomy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0/Chemin_de_ronde_muraille_long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f/fa/Ch%27iu_Ying_00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a/a7/China_Qing_Dynasty_Flag_1862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c/cf/Portrait_of_the_Kangxi_Emperor_in_Court_Dress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8/83/The_Qianlong_Emperor%E2%80%99s_Southern_Inspection_Tour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3/33/Ming_Emperor_Xuande_playing_Golf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 and Change in East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5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Scholar-Bureaucrats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Scholar-Bureaucrats: day-to-day governing activities; appointed by emperor from scholar-gentry class (well-educated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 prep</a:t>
            </a:r>
            <a:r>
              <a:rPr lang="en-US" dirty="0" smtClean="0"/>
              <a:t>: local schools, tutors, memorization of Confucian writing, plus calligraphy, poetry, essay writing, etc.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</a:t>
            </a:r>
            <a:r>
              <a:rPr lang="en-US" dirty="0" smtClean="0"/>
              <a:t>: district, provincial,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metropolitan levels</a:t>
            </a:r>
            <a:r>
              <a:rPr lang="en-US" dirty="0" smtClean="0"/>
              <a:t>, quotas for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passing</a:t>
            </a:r>
            <a:r>
              <a:rPr lang="en-US" dirty="0" smtClean="0"/>
              <a:t>, grueling ordeal</a:t>
            </a:r>
          </a:p>
          <a:p>
            <a:endParaRPr lang="en-US" dirty="0"/>
          </a:p>
        </p:txBody>
      </p:sp>
      <p:pic>
        <p:nvPicPr>
          <p:cNvPr id="13314" name="Picture 2" descr="File:Prüfungszellen-Nan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6" y="3657600"/>
            <a:ext cx="2111829" cy="30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Scholar-Bureaucrats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Highly competitive &lt;- social and economic rewards (-&gt; cheating, corruption)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Effect of system: encouraged education, allowed social mobility (but rich had advantages), and reinforced Confucian system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upload.wikimedia.org/wikipedia/commons/1/17/Ming-Beamtenpr%C3%BCfun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88009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Imperial examination cheating materi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190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7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Intro: Economic and Social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Restored and maintained Chinese traditions, including hierarchical and patriarchal social order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Economic and social changes still occurred due to foreign influence (new crops, global trade)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40" name="Picture 4" descr="http://www.mitchellteachers.org/WorldHistory/AncientChinaCurriculum/Images/legendaryemperors/ImperialRobesOfficialsPayingRespect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84766"/>
            <a:ext cx="4370926" cy="33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Patriarchal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Filial piety: extended to emperor and his subjects </a:t>
            </a:r>
            <a:r>
              <a:rPr lang="en-US" dirty="0" smtClean="0"/>
              <a:t>(hierarchical, patriarchal, authoritarian)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Also extended to clans </a:t>
            </a:r>
            <a:r>
              <a:rPr lang="en-US" dirty="0" smtClean="0"/>
              <a:t>(patrilineal descent groups that cut across class lines): important politically and economically at local level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Gender relations: subordination of women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Girls: seen as social and financial liability </a:t>
            </a:r>
            <a:r>
              <a:rPr lang="en-US" dirty="0" smtClean="0"/>
              <a:t>(female infanticide was common), tighter control than before, foot-binding (esp. among wealthy)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Boys: potential source of honor to family</a:t>
            </a:r>
          </a:p>
          <a:p>
            <a:pPr lvl="1"/>
            <a:r>
              <a:rPr lang="en-US" dirty="0" smtClean="0"/>
              <a:t>Marriage: bride moved in with and became subservient to husband’s family; women could not divorce (men could)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5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Intensive cultivation of all suitable land -&gt; increasing crop yields, but maxed out in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Mid-1600s</a:t>
            </a:r>
            <a:r>
              <a:rPr lang="en-US" dirty="0" smtClean="0">
                <a:solidFill>
                  <a:srgbClr val="FFFF00"/>
                </a:solidFill>
              </a:rPr>
              <a:t>: Spanish (via the Philippines) introduce maize, sweet potatoes, peanuts -&gt;</a:t>
            </a:r>
            <a:r>
              <a:rPr lang="en-US" dirty="0" smtClean="0"/>
              <a:t> could take advantage of unused land -&gt; increase in food supply </a:t>
            </a:r>
            <a:r>
              <a:rPr lang="en-US" dirty="0" smtClean="0">
                <a:solidFill>
                  <a:srgbClr val="FFFF00"/>
                </a:solidFill>
              </a:rPr>
              <a:t>-&gt; population growth </a:t>
            </a:r>
          </a:p>
          <a:p>
            <a:r>
              <a:rPr lang="en-US" dirty="0" smtClean="0"/>
              <a:t>Commercial opportunities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increased </a:t>
            </a:r>
            <a:r>
              <a:rPr lang="en-US" dirty="0" smtClean="0"/>
              <a:t>as labor and silver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increased </a:t>
            </a:r>
            <a:endParaRPr lang="en-US" dirty="0"/>
          </a:p>
        </p:txBody>
      </p:sp>
      <p:pic>
        <p:nvPicPr>
          <p:cNvPr id="15362" name="Picture 2" descr="http://news.xinhuanet.com/english/photo/2012-10/13/131904483_11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238500" cy="21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7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/>
          <a:lstStyle/>
          <a:p>
            <a:r>
              <a:rPr lang="en-US" dirty="0" smtClean="0"/>
              <a:t>Foreign Trade: exports – silk, porcelain, </a:t>
            </a:r>
            <a:r>
              <a:rPr lang="en-US" dirty="0" err="1" smtClean="0"/>
              <a:t>lacquerware</a:t>
            </a:r>
            <a:r>
              <a:rPr lang="en-US" dirty="0" smtClean="0"/>
              <a:t>, tea</a:t>
            </a:r>
          </a:p>
          <a:p>
            <a:r>
              <a:rPr lang="en-US" dirty="0" smtClean="0"/>
              <a:t>Imports – spices, exotics, wool, </a:t>
            </a:r>
            <a:r>
              <a:rPr lang="en-US" dirty="0" smtClean="0">
                <a:solidFill>
                  <a:srgbClr val="FFFF00"/>
                </a:solidFill>
              </a:rPr>
              <a:t>SILVER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Lots of government regulation: after </a:t>
            </a:r>
            <a:r>
              <a:rPr lang="en-US" dirty="0" err="1" smtClean="0">
                <a:solidFill>
                  <a:srgbClr val="FFFF00"/>
                </a:solidFill>
              </a:rPr>
              <a:t>Zheng</a:t>
            </a:r>
            <a:r>
              <a:rPr lang="en-US" dirty="0" smtClean="0">
                <a:solidFill>
                  <a:srgbClr val="FFFF00"/>
                </a:solidFill>
              </a:rPr>
              <a:t> He, increasing isolationism - Qing tried to stop all maritime trade (exception Portuguese at Macau and British at Guangzhou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But, maritime trade still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happened </a:t>
            </a:r>
            <a:r>
              <a:rPr lang="en-US" dirty="0" smtClean="0"/>
              <a:t>(</a:t>
            </a:r>
            <a:r>
              <a:rPr lang="en-US" dirty="0" err="1" smtClean="0"/>
              <a:t>Manilla</a:t>
            </a:r>
            <a:r>
              <a:rPr lang="en-US" dirty="0" smtClean="0"/>
              <a:t>, Batavia)</a:t>
            </a:r>
            <a:endParaRPr lang="en-US" dirty="0"/>
          </a:p>
        </p:txBody>
      </p:sp>
      <p:pic>
        <p:nvPicPr>
          <p:cNvPr id="4098" name="Picture 2" descr="File:Porcelain tea cups from the reign of the Tianqi Emper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276600" cy="21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Ming coinage 14th 17th centu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9" y="1741714"/>
            <a:ext cx="2133600" cy="7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4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dirty="0" smtClean="0"/>
              <a:t>Tang and Song – lots of inventions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Ming and Qing – little innovation or invention</a:t>
            </a:r>
          </a:p>
          <a:p>
            <a:r>
              <a:rPr lang="en-US" dirty="0" smtClean="0"/>
              <a:t>Adopted European inventions (cannons, guns – the irony!!)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Why? Gov’t favored political and social stability over change, plus, abundance of labor did not make inventions necessary -&gt; lagged behind Europe in technology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386" name="Picture 2" descr="File:Ming matchlock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4762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5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Privileged classes: emperor and family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>
                <a:solidFill>
                  <a:srgbClr val="FFFF00"/>
                </a:solidFill>
              </a:rPr>
              <a:t>cholar-bureaucrats/gentry</a:t>
            </a:r>
            <a:r>
              <a:rPr lang="en-US" dirty="0" smtClean="0"/>
              <a:t>: important in local gov’t (esp. water control), distinctive clothing, honorifics, legal treatment, land owners (some also owned shops), lived in urban areas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Working Classes (commoners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Peasants</a:t>
            </a:r>
            <a:r>
              <a:rPr lang="en-US" dirty="0" smtClean="0"/>
              <a:t>: honorable (food providers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and </a:t>
            </a:r>
            <a:r>
              <a:rPr lang="en-US" dirty="0" smtClean="0"/>
              <a:t>hard workers)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Artisans/workers</a:t>
            </a:r>
            <a:r>
              <a:rPr lang="en-US" dirty="0" smtClean="0"/>
              <a:t>: tailors, barbers, physicians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Merchants: wealth and influence, but lower status, worked with gentry, educated children</a:t>
            </a:r>
          </a:p>
        </p:txBody>
      </p:sp>
      <p:pic>
        <p:nvPicPr>
          <p:cNvPr id="6146" name="Picture 2" descr="File:Portrait of Jiang Shunf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1934503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51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Organization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Lower classes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Armed forces </a:t>
            </a:r>
            <a:r>
              <a:rPr lang="en-US" dirty="0" smtClean="0"/>
              <a:t>(considered necessary evil); led by civilian bureaucrats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Mean people</a:t>
            </a:r>
            <a:r>
              <a:rPr lang="en-US" dirty="0" smtClean="0"/>
              <a:t>: slaves, indentured servants, entertainers, prostitutes, and other marginal groups</a:t>
            </a:r>
          </a:p>
        </p:txBody>
      </p:sp>
      <p:pic>
        <p:nvPicPr>
          <p:cNvPr id="17410" name="Picture 2" descr="File:ChineseSoldierByWilliamAlexander179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2133600" cy="30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s4.mm.bing.net/th?id=H.500690227619615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51514"/>
            <a:ext cx="3429000" cy="23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4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Intro: Confucian Tradition and New Cultural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Emperors supported Neo-Confucianism, especially in education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Popular culture emerges with demographic growth and urbanization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Reintroduction of Christianity, plus European science and technology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434" name="Picture 2" descr="File:JesuitChineseWorldMapEarly17thCentu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4572000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2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Intro: The quest for Political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Recovery from Mongol rule: Ming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Qing: foreigners, but promoters of Chinese tradition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Goal for both: stability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File:Ming Dynasty 141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70984"/>
            <a:ext cx="3255386" cy="314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Empire of the Great Qing (orthographic projection)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7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Neo-Confucianism and Pulp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Neo-Confucianism (Zhu Xi): combined Confucian values with Buddhist philosophy</a:t>
            </a:r>
          </a:p>
          <a:p>
            <a:pPr lvl="1"/>
            <a:r>
              <a:rPr lang="en-US" dirty="0" smtClean="0"/>
              <a:t>Emphasis on self-discipline, filial piety, obedience of rulers</a:t>
            </a:r>
          </a:p>
          <a:p>
            <a:pPr lvl="1"/>
            <a:r>
              <a:rPr lang="en-US" dirty="0" smtClean="0"/>
              <a:t>Confucian education: supported by royal court (research institute, provincial schools, encyclopedias)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Popular culture: urban areas – uneducated, but literate -&gt; new forms of entertainment (novels – reflected on world and human affairs)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8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of Christianity to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Earlier: Nestorians established churches and monasteries; communities disappeared with plague and fall of Yuan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Catholic missionaries (esp. Jesuits) returned in 16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century</a:t>
            </a:r>
          </a:p>
          <a:p>
            <a:pPr lvl="1"/>
            <a:r>
              <a:rPr lang="en-US" dirty="0" smtClean="0"/>
              <a:t>E.g., Matteo Ricci: founded mission, wanted to convert emperor, impressed royal court with European science and technology</a:t>
            </a:r>
          </a:p>
          <a:p>
            <a:pPr lvl="2"/>
            <a:r>
              <a:rPr lang="en-US" dirty="0" smtClean="0"/>
              <a:t>Calendars, maps, bronze casting, clocks</a:t>
            </a:r>
          </a:p>
          <a:p>
            <a:endParaRPr lang="en-US" dirty="0"/>
          </a:p>
        </p:txBody>
      </p:sp>
      <p:pic>
        <p:nvPicPr>
          <p:cNvPr id="9218" name="Picture 2" descr="File:Ricci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53" y="4735286"/>
            <a:ext cx="150491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0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 and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Ricci also tried to link Christianity to Confucian doctrine, held religious services in Chinese, allowed converts to continue to venerate ancestors</a:t>
            </a:r>
          </a:p>
          <a:p>
            <a:pPr lvl="1"/>
            <a:r>
              <a:rPr lang="en-US" dirty="0" smtClean="0"/>
              <a:t>Largely unsuccessful, as Christianity had to practiced exclusively</a:t>
            </a:r>
          </a:p>
          <a:p>
            <a:r>
              <a:rPr lang="en-US" dirty="0" smtClean="0"/>
              <a:t>Mission ended when Franciscans and Dominicans complained about Ricci’s practiced to the pope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Impact: European science and tech.,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gave </a:t>
            </a:r>
            <a:r>
              <a:rPr lang="en-US" dirty="0" smtClean="0">
                <a:solidFill>
                  <a:srgbClr val="FFFF00"/>
                </a:solidFill>
              </a:rPr>
              <a:t>Europe a better understanding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China (including bureaucracy and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Confucian </a:t>
            </a:r>
            <a:r>
              <a:rPr lang="en-US" dirty="0" smtClean="0">
                <a:solidFill>
                  <a:srgbClr val="FFFF00"/>
                </a:solidFill>
              </a:rPr>
              <a:t>morality)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upload.wikimedia.org/wikipedia/commons/0/0b/Xishiku_churc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252663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6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Intro: Unification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Tokugawa shoguns tried to build political and social stability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Restricted foreign influence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Demographic and economic growth -&gt; social and cultural change (Chinese and European influence)</a:t>
            </a:r>
          </a:p>
          <a:p>
            <a:endParaRPr lang="en-US" dirty="0"/>
          </a:p>
        </p:txBody>
      </p:sp>
      <p:pic>
        <p:nvPicPr>
          <p:cNvPr id="20482" name="Picture 2" descr="File:Tokugawa Ieyas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95600" cy="30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Tokugawa </a:t>
            </a:r>
            <a:r>
              <a:rPr lang="en-US" dirty="0" err="1" smtClean="0"/>
              <a:t>Shogunate</a:t>
            </a:r>
            <a:r>
              <a:rPr lang="en-US" dirty="0" smtClean="0"/>
              <a:t>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-16</a:t>
            </a:r>
            <a:r>
              <a:rPr lang="en-US" baseline="30000" dirty="0" smtClean="0"/>
              <a:t>th</a:t>
            </a:r>
            <a:r>
              <a:rPr lang="en-US" dirty="0" smtClean="0"/>
              <a:t> centuries: shogun ruled through retainers (daimyo)who owned large estates</a:t>
            </a:r>
          </a:p>
          <a:p>
            <a:pPr lvl="1"/>
            <a:r>
              <a:rPr lang="en-US" dirty="0" smtClean="0"/>
              <a:t>emperor = figurehead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-16</a:t>
            </a:r>
            <a:r>
              <a:rPr lang="en-US" baseline="30000" dirty="0" smtClean="0"/>
              <a:t>th</a:t>
            </a:r>
            <a:r>
              <a:rPr lang="en-US" dirty="0" smtClean="0"/>
              <a:t> century competition between shogun and daimyo -&gt; constant civil wars</a:t>
            </a:r>
          </a:p>
          <a:p>
            <a:r>
              <a:rPr lang="en-US" dirty="0" smtClean="0"/>
              <a:t>End of 16</a:t>
            </a:r>
            <a:r>
              <a:rPr lang="en-US" baseline="30000" dirty="0" smtClean="0"/>
              <a:t>th</a:t>
            </a:r>
            <a:r>
              <a:rPr lang="en-US" dirty="0" smtClean="0"/>
              <a:t> century: military leaders began to unify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61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Tokugawa </a:t>
            </a:r>
            <a:r>
              <a:rPr lang="en-US" dirty="0" err="1" smtClean="0"/>
              <a:t>Ieyasu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R. 1600-1616: established military government (descendants ruled until 1867)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Goal: stability and prevention of civil war -&gt; had to control the daimyo (powerful landowners, own gov’ts, schools, money, contact with Europeans)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-&gt; policy of alternate attendance: keep families and spend every other year in Edo (under shogun’s supervision)</a:t>
            </a:r>
            <a:r>
              <a:rPr lang="en-US" dirty="0" smtClean="0"/>
              <a:t>, approval of marriage alliances, discouraged daimyo from visiting each other, required permission to work on castles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8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Tokugawa </a:t>
            </a:r>
            <a:r>
              <a:rPr lang="en-US" dirty="0" err="1" smtClean="0"/>
              <a:t>Ieyasu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Also, wanted to prevent Europeans from </a:t>
            </a:r>
            <a:r>
              <a:rPr lang="en-US" dirty="0" err="1" smtClean="0">
                <a:solidFill>
                  <a:srgbClr val="FFFF00"/>
                </a:solidFill>
              </a:rPr>
              <a:t>destablizing</a:t>
            </a:r>
            <a:r>
              <a:rPr lang="en-US" dirty="0" smtClean="0">
                <a:solidFill>
                  <a:srgbClr val="FFFF00"/>
                </a:solidFill>
              </a:rPr>
              <a:t> society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1630s: edicts to restrict foreign relations</a:t>
            </a:r>
          </a:p>
          <a:p>
            <a:pPr lvl="1"/>
            <a:r>
              <a:rPr lang="en-US" dirty="0" smtClean="0"/>
              <a:t>Japanese couldn’t go abroad or build boats, expelled Europeans, prohibited foreign merchants and books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Exception: Chinese and Dutch merchants at Nagasaki</a:t>
            </a:r>
          </a:p>
          <a:p>
            <a:pPr lvl="1"/>
            <a:r>
              <a:rPr lang="en-US" dirty="0" smtClean="0"/>
              <a:t>Still couldn’t keep Japan completely isolated</a:t>
            </a:r>
            <a:endParaRPr lang="en-US" dirty="0"/>
          </a:p>
        </p:txBody>
      </p:sp>
      <p:pic>
        <p:nvPicPr>
          <p:cNvPr id="21506" name="Picture 2" descr="File:Nagasaki bay sieb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316532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08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and Social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Agriculture increased (new crop strains, water control, irrigation, fertilizer) -&gt; increased production (cotton, silk, indigo, sake) and population -&gt; change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Population leveled off through pop. </a:t>
            </a:r>
            <a:r>
              <a:rPr lang="en-US" dirty="0" smtClean="0">
                <a:solidFill>
                  <a:srgbClr val="FFFF00"/>
                </a:solidFill>
              </a:rPr>
              <a:t>controls </a:t>
            </a:r>
            <a:r>
              <a:rPr lang="en-US" dirty="0" smtClean="0"/>
              <a:t>(contraception, late marriage, abortion, infanticide) </a:t>
            </a:r>
            <a:r>
              <a:rPr lang="en-US" dirty="0" smtClean="0">
                <a:solidFill>
                  <a:srgbClr val="FFFF00"/>
                </a:solidFill>
              </a:rPr>
              <a:t>to maintain higher standards of living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Social hierarchy similar to China’s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Change: ruling elites lost position, wealth, and military importance; merchants became wealthy, cities flourished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8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Neo-Confucianism and Floating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Embraced Neo-Confucianism (heavy Chinese influence): education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But, many scholars focused more on Japanese identities</a:t>
            </a:r>
            <a:r>
              <a:rPr lang="en-US" dirty="0" smtClean="0"/>
              <a:t>, saw Neo-Conf. and Buddhism as foreign and embraced folk traditions and Shinto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Emergence of popular culture as urban middle class flourished (cities = floating worlds, full of entertainment and pleasure)</a:t>
            </a:r>
          </a:p>
          <a:p>
            <a:pPr lvl="1"/>
            <a:r>
              <a:rPr lang="en-US" dirty="0" smtClean="0"/>
              <a:t>Plus, pulp fiction, kabuki and puppet theater</a:t>
            </a:r>
          </a:p>
        </p:txBody>
      </p:sp>
    </p:spTree>
    <p:extLst>
      <p:ext uri="{BB962C8B-B14F-4D97-AF65-F5344CB8AC3E}">
        <p14:creationId xmlns:p14="http://schemas.microsoft.com/office/powerpoint/2010/main" val="3343146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and Dutch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Christian missions:</a:t>
            </a:r>
            <a:r>
              <a:rPr lang="en-US" dirty="0" smtClean="0"/>
              <a:t> Jesuit Francis Xavier, 1549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Early: very successful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Then, backlash from government officials and moralists</a:t>
            </a:r>
          </a:p>
          <a:p>
            <a:pPr lvl="2"/>
            <a:r>
              <a:rPr lang="en-US" sz="2800" dirty="0" smtClean="0"/>
              <a:t>Shogun restricted European access to avoid change, Buddhists and Confucians resented idea that only Christianity was right, converts resented not being able to be priests or leaders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1587-1639: shoguns’ decrees stopped Christianity in Japan</a:t>
            </a:r>
          </a:p>
          <a:p>
            <a:pPr lvl="3"/>
            <a:r>
              <a:rPr lang="en-US" sz="2800" dirty="0" smtClean="0"/>
              <a:t>Tortured/killed missionaries who refused to leave and converts who refused to renounce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3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Ming Dynasty (1368-1644)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/>
          <a:lstStyle/>
          <a:p>
            <a:r>
              <a:rPr lang="en-US" dirty="0" smtClean="0"/>
              <a:t>founded by </a:t>
            </a:r>
            <a:r>
              <a:rPr lang="en-US" dirty="0" err="1" smtClean="0"/>
              <a:t>Hongwu</a:t>
            </a:r>
            <a:r>
              <a:rPr lang="en-US" dirty="0" smtClean="0"/>
              <a:t> (r. 1368-1398)</a:t>
            </a:r>
          </a:p>
          <a:p>
            <a:pPr lvl="1"/>
            <a:r>
              <a:rPr lang="en-US" dirty="0" smtClean="0"/>
              <a:t>Drove the Mongols out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Reestablished centralized Chinese government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Used mandarins and eunuchs</a:t>
            </a:r>
          </a:p>
          <a:p>
            <a:r>
              <a:rPr lang="en-US" dirty="0" err="1" smtClean="0"/>
              <a:t>Yongle</a:t>
            </a:r>
            <a:r>
              <a:rPr lang="en-US" dirty="0" smtClean="0"/>
              <a:t> (r. 1403-1424)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Naval expeditions in Indian Ocean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Zheng</a:t>
            </a:r>
            <a:r>
              <a:rPr lang="en-US" dirty="0" smtClean="0">
                <a:solidFill>
                  <a:srgbClr val="FFFF00"/>
                </a:solidFill>
              </a:rPr>
              <a:t> He)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Capital to Beijing to monitor nomads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File:Hongwu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032276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41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Post-1639: Dutch traders at Nagasaki became a source of information - “Dutch Learning”</a:t>
            </a:r>
          </a:p>
          <a:p>
            <a:pPr lvl="1"/>
            <a:r>
              <a:rPr lang="en-US" dirty="0" smtClean="0"/>
              <a:t>Influence of European realistic art, linear perspective</a:t>
            </a:r>
          </a:p>
          <a:p>
            <a:pPr lvl="1"/>
            <a:r>
              <a:rPr lang="en-US" dirty="0" smtClean="0"/>
              <a:t>Books translated into Japanese</a:t>
            </a:r>
          </a:p>
          <a:p>
            <a:pPr lvl="1"/>
            <a:r>
              <a:rPr lang="en-US" dirty="0" smtClean="0"/>
              <a:t>European astronomy improved calendars</a:t>
            </a:r>
          </a:p>
          <a:p>
            <a:pPr lvl="1"/>
            <a:r>
              <a:rPr lang="en-US" dirty="0" smtClean="0"/>
              <a:t>By mid-1700s: schools taught European medicine and Dutch studies</a:t>
            </a:r>
          </a:p>
          <a:p>
            <a:endParaRPr lang="en-US" dirty="0"/>
          </a:p>
        </p:txBody>
      </p:sp>
      <p:pic>
        <p:nvPicPr>
          <p:cNvPr id="22530" name="Picture 2" descr="File:First Japanese treatise on Western anatom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886200" cy="24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4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Ming Dynasty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Later, built upon and expanded Great Wall to end foreign threat (-&gt; stable society)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Erased all evidence of the Mongols (esp. names)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Encouraged Chinese tradition: focus on Confucian studies, gov’t $ for schools, civil service exams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File:Chemin de ronde muraille lo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9" y="38100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Ming Dynasty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Problems: 1500s </a:t>
            </a:r>
            <a:r>
              <a:rPr lang="en-US" dirty="0" smtClean="0"/>
              <a:t>– pirates and smugglers disrupted life along coast and </a:t>
            </a:r>
            <a:r>
              <a:rPr lang="en-US" dirty="0" smtClean="0">
                <a:solidFill>
                  <a:srgbClr val="FFFF00"/>
                </a:solidFill>
              </a:rPr>
              <a:t>emperors were disconnected from what was going on in society -&gt; corruption and inefficiency</a:t>
            </a:r>
          </a:p>
          <a:p>
            <a:r>
              <a:rPr lang="en-US" dirty="0" smtClean="0"/>
              <a:t>Early 1600s: famines (no gov’t relief)</a:t>
            </a:r>
          </a:p>
          <a:p>
            <a:r>
              <a:rPr lang="en-US" dirty="0" smtClean="0"/>
              <a:t>1630s: peasant revolts and Manchu invasion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1644: rebels captured Beijing,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Manchus </a:t>
            </a:r>
            <a:r>
              <a:rPr lang="en-US" dirty="0" smtClean="0">
                <a:solidFill>
                  <a:srgbClr val="FFFF00"/>
                </a:solidFill>
              </a:rPr>
              <a:t>allied with army,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crushed </a:t>
            </a:r>
            <a:r>
              <a:rPr lang="en-US" dirty="0" smtClean="0">
                <a:solidFill>
                  <a:srgbClr val="FFFF00"/>
                </a:solidFill>
              </a:rPr>
              <a:t>rebels, took over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File:Ch'iu Ying 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6" y="4343400"/>
            <a:ext cx="30523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6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Qing Dynasty (1644-1911)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Founded by Manchus from the north </a:t>
            </a:r>
            <a:r>
              <a:rPr lang="en-US" dirty="0" smtClean="0"/>
              <a:t>(pastoral nomads, trade rel. with China, occasional clashes)</a:t>
            </a:r>
          </a:p>
          <a:p>
            <a:r>
              <a:rPr lang="en-US" dirty="0" smtClean="0"/>
              <a:t>Chieftain unified tribes -&gt; centralized state, codified laws, powerful military</a:t>
            </a:r>
          </a:p>
          <a:p>
            <a:r>
              <a:rPr lang="en-US" dirty="0" smtClean="0"/>
              <a:t>Early 1600s: expelled Chinese, captured Korea and Mongolia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1644: seized Beijing, continued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fight Ming loyalists into the 1680s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Advantages: military power + Chinese support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 descr="File:China Qing Dynasty Flag 186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2057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4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Qing Dynasty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Manchus: maintained ethnic identity </a:t>
            </a:r>
            <a:r>
              <a:rPr lang="en-US" dirty="0" smtClean="0"/>
              <a:t>(outlawed intermarriage, travel to Manchuria, learning Manchurian, and forced Manchu hairstyle on Chinese men to show submission)</a:t>
            </a:r>
          </a:p>
          <a:p>
            <a:r>
              <a:rPr lang="en-US" dirty="0" err="1" smtClean="0"/>
              <a:t>Kangxi</a:t>
            </a:r>
            <a:r>
              <a:rPr lang="en-US" dirty="0" smtClean="0"/>
              <a:t> (r. 1661-1722): consolidated Manchu power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Pro-Confucianism: flood control, irrigation (rulers should look after subjects), schools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Military conquest: Taiwan, C. Asia,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later </a:t>
            </a:r>
            <a:r>
              <a:rPr lang="en-US" dirty="0" smtClean="0">
                <a:solidFill>
                  <a:srgbClr val="FFFF00"/>
                </a:solidFill>
              </a:rPr>
              <a:t>- vassal states (Vietnam, Burma,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Nepal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 descr="File:Portrait of the Kangxi Emperor in Court Dr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90" y="4495800"/>
            <a:ext cx="1344449" cy="223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1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Qing Dynasty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83163"/>
          </a:xfrm>
        </p:spPr>
        <p:txBody>
          <a:bodyPr/>
          <a:lstStyle/>
          <a:p>
            <a:r>
              <a:rPr lang="en-US" dirty="0" smtClean="0"/>
              <a:t>Qianlong (r. 1735-1796): long, stable, prosperous</a:t>
            </a:r>
          </a:p>
          <a:p>
            <a:pPr lvl="1"/>
            <a:r>
              <a:rPr lang="en-US" dirty="0" smtClean="0"/>
              <a:t>Patron of arts, Confucianism, full treasury (cancelled taxes)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But, towards the end, relied heavily on eunuchs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Successors did the same -&gt; difficulties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 descr="File:The Qianlong Emperor’s Southern Inspection Tou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0755"/>
            <a:ext cx="1881188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Son 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Ming and Qing used traditional Chinese gov’t apparatus: highly centralized, scholar-bureaucrats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Emperor = son of heaven (privileged life in Forbidden City</a:t>
            </a:r>
            <a:r>
              <a:rPr lang="en-US" dirty="0" smtClean="0"/>
              <a:t>: concubines, eunuchs, court ritual, sumptuary laws, name taboo, kowtow, harsh punishments for minor offense)</a:t>
            </a:r>
          </a:p>
        </p:txBody>
      </p:sp>
      <p:pic>
        <p:nvPicPr>
          <p:cNvPr id="8194" name="Picture 2" descr="File:Ming Emperor Xuande playing Gol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37200"/>
            <a:ext cx="4543425" cy="22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4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1665</Words>
  <Application>Microsoft Office PowerPoint</Application>
  <PresentationFormat>On-screen Show (4:3)</PresentationFormat>
  <Paragraphs>161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Tradition and Change in East Asia</vt:lpstr>
      <vt:lpstr>Intro: The quest for Political Stability</vt:lpstr>
      <vt:lpstr>The Ming Dynasty (1368-1644)</vt:lpstr>
      <vt:lpstr>The Ming Dynasty (cont.)</vt:lpstr>
      <vt:lpstr>The Ming Dynasty (cont.)</vt:lpstr>
      <vt:lpstr>The Qing Dynasty (1644-1911)</vt:lpstr>
      <vt:lpstr>The Qing Dynasty (cont.)</vt:lpstr>
      <vt:lpstr>The Qing Dynasty (cont.)</vt:lpstr>
      <vt:lpstr>The Son of Heaven</vt:lpstr>
      <vt:lpstr>Scholar-Bureaucrats</vt:lpstr>
      <vt:lpstr>Scholar-Bureaucrats (cont.)</vt:lpstr>
      <vt:lpstr>Intro: Economic and Social Changes</vt:lpstr>
      <vt:lpstr>The Patriarchal Family</vt:lpstr>
      <vt:lpstr>Population Growth</vt:lpstr>
      <vt:lpstr>Economic Development</vt:lpstr>
      <vt:lpstr>Government and Technology</vt:lpstr>
      <vt:lpstr>Social Organization</vt:lpstr>
      <vt:lpstr>Social Organization (cont.)</vt:lpstr>
      <vt:lpstr>Intro: Confucian Tradition and New Cultural Influences</vt:lpstr>
      <vt:lpstr>Neo-Confucianism and Pulp Fiction</vt:lpstr>
      <vt:lpstr>Return of Christianity to China</vt:lpstr>
      <vt:lpstr>Confucianism and Christianity</vt:lpstr>
      <vt:lpstr>Intro: Unification of Japan</vt:lpstr>
      <vt:lpstr>The Tokugawa Shogunate (review)</vt:lpstr>
      <vt:lpstr>Tokugawa Ieyasu</vt:lpstr>
      <vt:lpstr>Tokugawa Ieyasu (cont.)</vt:lpstr>
      <vt:lpstr>Economic and Social Change</vt:lpstr>
      <vt:lpstr>Neo-Confucianism and Floating Worlds</vt:lpstr>
      <vt:lpstr>Christianity and Dutch Learning</vt:lpstr>
      <vt:lpstr>Dutch Learning</vt:lpstr>
    </vt:vector>
  </TitlesOfParts>
  <Company>MDCPS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 and Change in East Asia</dc:title>
  <dc:creator>Myer, Jennifer L.</dc:creator>
  <cp:lastModifiedBy>Myer, Jennifer L.</cp:lastModifiedBy>
  <cp:revision>27</cp:revision>
  <dcterms:created xsi:type="dcterms:W3CDTF">2014-01-30T13:11:17Z</dcterms:created>
  <dcterms:modified xsi:type="dcterms:W3CDTF">2014-01-31T14:26:01Z</dcterms:modified>
</cp:coreProperties>
</file>