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850DB-31EE-43D3-9051-269873A87AF9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998F-1A48-478F-9ED7-00D916814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A998F-1A48-478F-9ED7-00D9168145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0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7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6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5802-AB02-44FC-BF91-4E92F9758AC4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91A0-F3BA-457D-AB62-6E4828DB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9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3/3b/ChineseIronPlow163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2/27/Qinshihua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//upload.wikimedia.org/wikipedia/commons/0/0f/GreatWallofQinDynasty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9/9b/Paperbook+25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9/9d/Xian_guerreros_terracota_general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c/c3/Han_map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f/f6/Hangaozu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5/53/Model_Si_Nan_of_Han_Dynasty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a/ad/S-148_Wang_Mang_huo_bu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c/c4/Pottery_palac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//upload.wikimedia.org/wikipedia/commons/e/e5/Nswag,_dinastia_han,figurina_dipinta_di_danzatrice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c/ca/EN-WarringStatesAll260BCE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2/25/Warring_States_or_Western_Han_crossbow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5/54/Confucius_Tang_Dynast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8/84/Rongo_Analects_0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0/09/The_Classic_of_Filial_Piety_(4)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a/af/Menciu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d/d9/LaoGo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//upload.wikimedia.org/wikipedia/commons/2/2f/%E9%81%93-bigseal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7/7c/Yin_and_Yang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7/7f/Shangyang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Unification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Unification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Qin (one of the Warring States) had adopted legalism and began to dominate others</a:t>
            </a:r>
          </a:p>
          <a:p>
            <a:r>
              <a:rPr lang="en-US" dirty="0" smtClean="0"/>
              <a:t>Focus on economic, political, and military development</a:t>
            </a:r>
          </a:p>
          <a:p>
            <a:pPr lvl="1"/>
            <a:r>
              <a:rPr lang="en-US" dirty="0" smtClean="0"/>
              <a:t>Increased agricultural production (land rights to peasants, movement of farmers)</a:t>
            </a:r>
          </a:p>
          <a:p>
            <a:pPr lvl="1"/>
            <a:r>
              <a:rPr lang="en-US" dirty="0" smtClean="0"/>
              <a:t>Centralized bureaucratic rule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(nobility less important)</a:t>
            </a:r>
          </a:p>
          <a:p>
            <a:pPr lvl="1"/>
            <a:r>
              <a:rPr lang="en-US" dirty="0" smtClean="0"/>
              <a:t>built army with iron weapons and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expanded borders</a:t>
            </a:r>
          </a:p>
        </p:txBody>
      </p:sp>
      <p:pic>
        <p:nvPicPr>
          <p:cNvPr id="5" name="Picture 2" descr="File:ChineseIronPlow163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2286000" cy="3219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5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Political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221 BCE, king became emperor</a:t>
            </a:r>
          </a:p>
          <a:p>
            <a:r>
              <a:rPr lang="en-US" dirty="0" smtClean="0"/>
              <a:t>Short (14 years), but with huge impact</a:t>
            </a:r>
          </a:p>
          <a:p>
            <a:pPr lvl="1"/>
            <a:r>
              <a:rPr lang="en-US" dirty="0" smtClean="0"/>
              <a:t>Divided China into provinces governed by selected bureaucrats</a:t>
            </a:r>
          </a:p>
          <a:p>
            <a:pPr lvl="1"/>
            <a:r>
              <a:rPr lang="en-US" dirty="0" smtClean="0"/>
              <a:t>Split old military forces (to stop rebellion)</a:t>
            </a:r>
          </a:p>
          <a:p>
            <a:pPr lvl="1"/>
            <a:r>
              <a:rPr lang="en-US" dirty="0" smtClean="0"/>
              <a:t>Public works: roads, walls (Great Wall)</a:t>
            </a:r>
          </a:p>
          <a:p>
            <a:pPr lvl="1"/>
            <a:r>
              <a:rPr lang="en-US" dirty="0" smtClean="0"/>
              <a:t>Critics: executed and destroyed their books</a:t>
            </a:r>
          </a:p>
          <a:p>
            <a:pPr lvl="1"/>
            <a:r>
              <a:rPr lang="en-US" dirty="0" smtClean="0"/>
              <a:t>Standardized laws, currencies, weights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and measures, and script (writing)</a:t>
            </a:r>
          </a:p>
          <a:p>
            <a:endParaRPr lang="en-US" dirty="0"/>
          </a:p>
        </p:txBody>
      </p:sp>
      <p:pic>
        <p:nvPicPr>
          <p:cNvPr id="4" name="Picture 2" descr="File:Qinshihua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962400"/>
            <a:ext cx="1600200" cy="2691620"/>
          </a:xfrm>
          <a:prstGeom prst="rect">
            <a:avLst/>
          </a:prstGeom>
          <a:noFill/>
        </p:spPr>
      </p:pic>
      <p:pic>
        <p:nvPicPr>
          <p:cNvPr id="5" name="Picture 2" descr="File:GreatWallofQinDynasty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667244"/>
            <a:ext cx="1905000" cy="1603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5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Qin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/>
          <a:lstStyle/>
          <a:p>
            <a:r>
              <a:rPr lang="en-US" dirty="0" smtClean="0"/>
              <a:t>Public works laborers resented being moved to projects away from home</a:t>
            </a:r>
          </a:p>
          <a:p>
            <a:r>
              <a:rPr lang="en-US" dirty="0" smtClean="0"/>
              <a:t>After first emperor’s death, lots of revolts</a:t>
            </a:r>
          </a:p>
          <a:p>
            <a:r>
              <a:rPr lang="en-US" dirty="0" smtClean="0"/>
              <a:t>Dissolved in 207 BCE</a:t>
            </a:r>
            <a:endParaRPr lang="en-US" dirty="0"/>
          </a:p>
        </p:txBody>
      </p:sp>
      <p:pic>
        <p:nvPicPr>
          <p:cNvPr id="4" name="Picture 2" descr="File:Paperbook+25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31166"/>
            <a:ext cx="2362200" cy="3029889"/>
          </a:xfrm>
          <a:prstGeom prst="rect">
            <a:avLst/>
          </a:prstGeom>
          <a:noFill/>
        </p:spPr>
      </p:pic>
      <p:pic>
        <p:nvPicPr>
          <p:cNvPr id="5" name="Picture 2" descr="File:Xian guerreros terracota genera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663823"/>
            <a:ext cx="4346116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3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r>
              <a:rPr lang="en-US" sz="3000" dirty="0"/>
              <a:t>r</a:t>
            </a:r>
            <a:r>
              <a:rPr lang="en-US" sz="3000" dirty="0" smtClean="0"/>
              <a:t>eturn to centralized rule under military commander Liu Bang -&gt; Han Dynasty (206 BCE – 220 CE)</a:t>
            </a:r>
          </a:p>
          <a:p>
            <a:pPr lvl="1"/>
            <a:r>
              <a:rPr lang="en-US" sz="2600" dirty="0" smtClean="0"/>
              <a:t>At first, tried to be somewhat decentralized (land to family for support, with bureaucrat-governed districts)</a:t>
            </a:r>
          </a:p>
          <a:p>
            <a:pPr lvl="1"/>
            <a:r>
              <a:rPr lang="en-US" sz="2600" dirty="0" smtClean="0"/>
              <a:t>-&gt; problems -&gt; became fully centralized (took land)</a:t>
            </a:r>
            <a:endParaRPr lang="en-US" sz="2600" dirty="0"/>
          </a:p>
        </p:txBody>
      </p:sp>
      <p:pic>
        <p:nvPicPr>
          <p:cNvPr id="4" name="Picture 2" descr="File:Han 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428999"/>
            <a:ext cx="5105400" cy="3305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5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</a:t>
            </a:r>
            <a:r>
              <a:rPr lang="en-US" dirty="0" err="1" smtClean="0"/>
              <a:t>Wudi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The greatest Han emperor (r. 141-87 BCE)</a:t>
            </a:r>
          </a:p>
          <a:p>
            <a:r>
              <a:rPr lang="en-US" dirty="0" smtClean="0"/>
              <a:t>2 main policies: centralized administration and imperial expansion</a:t>
            </a:r>
          </a:p>
          <a:p>
            <a:r>
              <a:rPr lang="en-US" dirty="0" smtClean="0"/>
              <a:t>Statecraft: </a:t>
            </a:r>
          </a:p>
          <a:p>
            <a:pPr lvl="1"/>
            <a:r>
              <a:rPr lang="en-US" dirty="0" smtClean="0"/>
              <a:t>Huge bureaucracy with imperial governors</a:t>
            </a:r>
          </a:p>
          <a:p>
            <a:pPr lvl="1"/>
            <a:r>
              <a:rPr lang="en-US" dirty="0" smtClean="0"/>
              <a:t>Legalist principles </a:t>
            </a:r>
          </a:p>
          <a:p>
            <a:pPr lvl="1"/>
            <a:r>
              <a:rPr lang="en-US" dirty="0" smtClean="0"/>
              <a:t>Roads and canals</a:t>
            </a:r>
          </a:p>
          <a:p>
            <a:pPr lvl="1"/>
            <a:r>
              <a:rPr lang="en-US" dirty="0" smtClean="0"/>
              <a:t>Taxes (on agri., trade, crafts)</a:t>
            </a:r>
          </a:p>
          <a:p>
            <a:pPr lvl="1"/>
            <a:r>
              <a:rPr lang="en-US" dirty="0" smtClean="0"/>
              <a:t>Imperial monopolies (on salt, iron)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ile:Hangaoz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886200"/>
            <a:ext cx="1828800" cy="280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8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 Education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r>
              <a:rPr lang="en-US" dirty="0" smtClean="0"/>
              <a:t>Problem: needed an educated group of bureaucrats</a:t>
            </a:r>
          </a:p>
          <a:p>
            <a:r>
              <a:rPr lang="en-US" dirty="0" smtClean="0"/>
              <a:t>Established </a:t>
            </a:r>
            <a:r>
              <a:rPr lang="en-US" dirty="0"/>
              <a:t>C</a:t>
            </a:r>
            <a:r>
              <a:rPr lang="en-US" dirty="0" smtClean="0"/>
              <a:t>onfucian-style schools (including imperial university in 124 BCE)</a:t>
            </a:r>
            <a:endParaRPr lang="en-US" dirty="0"/>
          </a:p>
        </p:txBody>
      </p:sp>
      <p:pic>
        <p:nvPicPr>
          <p:cNvPr id="4" name="Picture 2" descr="File:Model Si Nan of Han Dynast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53543"/>
            <a:ext cx="3581400" cy="2390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07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Invaded south (Vietnam) and east (Korea)</a:t>
            </a:r>
          </a:p>
          <a:p>
            <a:r>
              <a:rPr lang="en-US" dirty="0" smtClean="0"/>
              <a:t>Greatest foreign challenge = the </a:t>
            </a:r>
            <a:r>
              <a:rPr lang="en-US" dirty="0" err="1" smtClean="0"/>
              <a:t>Xiongnu</a:t>
            </a:r>
            <a:r>
              <a:rPr lang="en-US" dirty="0" smtClean="0"/>
              <a:t> (horse-riding, Turkish steppe nomads)</a:t>
            </a:r>
          </a:p>
          <a:p>
            <a:pPr lvl="1"/>
            <a:r>
              <a:rPr lang="en-US" dirty="0" smtClean="0"/>
              <a:t>Political organization: federation under </a:t>
            </a:r>
            <a:r>
              <a:rPr lang="en-US" dirty="0" err="1" smtClean="0"/>
              <a:t>Maodun</a:t>
            </a:r>
            <a:r>
              <a:rPr lang="en-US" dirty="0" smtClean="0"/>
              <a:t> (=empire)</a:t>
            </a:r>
          </a:p>
          <a:p>
            <a:pPr lvl="1"/>
            <a:r>
              <a:rPr lang="en-US" dirty="0" smtClean="0"/>
              <a:t>At first, Han paid tribute and arranged marriages to avoid raids</a:t>
            </a:r>
          </a:p>
          <a:p>
            <a:pPr lvl="1"/>
            <a:r>
              <a:rPr lang="en-US" dirty="0" smtClean="0"/>
              <a:t>Han </a:t>
            </a:r>
            <a:r>
              <a:rPr lang="en-US" dirty="0" err="1" smtClean="0"/>
              <a:t>Wudi</a:t>
            </a:r>
            <a:r>
              <a:rPr lang="en-US" dirty="0" smtClean="0"/>
              <a:t> decided to attack: took control, moved Chinese in, had control of most of E and C Asia =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Sinica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dirty="0" smtClean="0"/>
              <a:t>Socially, similar to Zhou: patriarchal, filial piety, honor and obey elders, expectations for women</a:t>
            </a:r>
          </a:p>
          <a:p>
            <a:r>
              <a:rPr lang="en-US" dirty="0" smtClean="0"/>
              <a:t>Economically, most were farmers (iron tools increased surplus)</a:t>
            </a:r>
          </a:p>
          <a:p>
            <a:pPr lvl="1"/>
            <a:r>
              <a:rPr lang="en-US" dirty="0" smtClean="0"/>
              <a:t>Iron: armor, weapons, cheaper than bronze</a:t>
            </a:r>
          </a:p>
          <a:p>
            <a:pPr lvl="1"/>
            <a:r>
              <a:rPr lang="en-US" dirty="0" smtClean="0"/>
              <a:t>Silk: sericulture, mulberry leaves = fine silk, became important long-distance trade item</a:t>
            </a:r>
          </a:p>
          <a:p>
            <a:pPr lvl="1"/>
            <a:r>
              <a:rPr lang="en-US" dirty="0" smtClean="0"/>
              <a:t>Paper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File:S-148 Wang Mang huo b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419600"/>
            <a:ext cx="2088319" cy="2286000"/>
          </a:xfrm>
          <a:prstGeom prst="rect">
            <a:avLst/>
          </a:prstGeom>
          <a:noFill/>
        </p:spPr>
      </p:pic>
      <p:pic>
        <p:nvPicPr>
          <p:cNvPr id="6" name="Picture 2" descr="http://curriculum.kcdistancelearning.com/courses/WHISTx-HS-A08/a/unit3/images/HIS01-66.203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686300"/>
            <a:ext cx="2897257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9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and Social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dirty="0" smtClean="0"/>
              <a:t>Social tension: increasing gap between rich and poor (conspicuous consumption) -&gt; rebellion</a:t>
            </a:r>
          </a:p>
          <a:p>
            <a:r>
              <a:rPr lang="en-US" dirty="0" smtClean="0"/>
              <a:t>Economic issues: debts forced farmers to sell land -&gt; rich got more land and peasants became slaves or </a:t>
            </a:r>
            <a:r>
              <a:rPr lang="en-US" smtClean="0"/>
              <a:t>tenant farmers </a:t>
            </a:r>
            <a:r>
              <a:rPr lang="en-US" dirty="0" smtClean="0"/>
              <a:t>-&gt; banditry and rebellion</a:t>
            </a:r>
          </a:p>
          <a:p>
            <a:endParaRPr lang="en-US" dirty="0"/>
          </a:p>
        </p:txBody>
      </p:sp>
      <p:pic>
        <p:nvPicPr>
          <p:cNvPr id="4" name="Picture 3" descr="File:Pottery pal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962400"/>
            <a:ext cx="4000501" cy="2667000"/>
          </a:xfrm>
          <a:prstGeom prst="rect">
            <a:avLst/>
          </a:prstGeom>
          <a:noFill/>
        </p:spPr>
      </p:pic>
      <p:pic>
        <p:nvPicPr>
          <p:cNvPr id="5" name="Picture 2" descr="File:Nswag, dinastia han,figurina dipinta di danzatr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886200"/>
            <a:ext cx="1309775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1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Reign of Wang </a:t>
            </a:r>
            <a:r>
              <a:rPr lang="en-US" dirty="0" err="1" smtClean="0"/>
              <a:t>Mang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83163"/>
          </a:xfrm>
        </p:spPr>
        <p:txBody>
          <a:bodyPr/>
          <a:lstStyle/>
          <a:p>
            <a:r>
              <a:rPr lang="en-US" dirty="0" smtClean="0"/>
              <a:t>6 CE: Wang </a:t>
            </a:r>
            <a:r>
              <a:rPr lang="en-US" dirty="0" err="1" smtClean="0"/>
              <a:t>Mang</a:t>
            </a:r>
            <a:r>
              <a:rPr lang="en-US" dirty="0" smtClean="0"/>
              <a:t> became regent for </a:t>
            </a:r>
            <a:r>
              <a:rPr lang="en-US" dirty="0" smtClean="0"/>
              <a:t>2 </a:t>
            </a:r>
            <a:r>
              <a:rPr lang="en-US" dirty="0" smtClean="0"/>
              <a:t>year old emperor</a:t>
            </a:r>
          </a:p>
          <a:p>
            <a:r>
              <a:rPr lang="en-US" dirty="0" smtClean="0"/>
              <a:t>9 CE: with encouragement, claimed throne, citing Mandate of Heaven</a:t>
            </a:r>
          </a:p>
          <a:p>
            <a:r>
              <a:rPr lang="en-US" dirty="0" smtClean="0"/>
              <a:t>Reforms: </a:t>
            </a:r>
          </a:p>
          <a:p>
            <a:pPr lvl="1"/>
            <a:r>
              <a:rPr lang="en-US" dirty="0" smtClean="0"/>
              <a:t>limited land ownership per family</a:t>
            </a:r>
          </a:p>
          <a:p>
            <a:pPr lvl="1"/>
            <a:r>
              <a:rPr lang="en-US" dirty="0" smtClean="0"/>
              <a:t>Split large estates and redistributed land</a:t>
            </a:r>
            <a:endParaRPr lang="en-US" dirty="0"/>
          </a:p>
        </p:txBody>
      </p:sp>
      <p:pic>
        <p:nvPicPr>
          <p:cNvPr id="1026" name="Picture 2" descr="http://blogs.smithsonianmag.com/history/files/2011/11/Wang-Mang-427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18000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Schools of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Late Zhou = Warring States – lots of social and economic disorder  </a:t>
            </a:r>
          </a:p>
          <a:p>
            <a:r>
              <a:rPr lang="en-US" dirty="0" smtClean="0"/>
              <a:t>-&gt; 3 philosophies </a:t>
            </a:r>
            <a:endParaRPr lang="en-US" dirty="0"/>
          </a:p>
        </p:txBody>
      </p:sp>
      <p:pic>
        <p:nvPicPr>
          <p:cNvPr id="2050" name="Picture 2" descr="File:EN-WarringStatesAll260B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598"/>
            <a:ext cx="4191000" cy="38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Reign of Wang </a:t>
            </a:r>
            <a:r>
              <a:rPr lang="en-US" dirty="0" err="1" smtClean="0"/>
              <a:t>Mang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r>
              <a:rPr lang="en-US" dirty="0" smtClean="0"/>
              <a:t>Problems: changes made too quickly with little preparation -&gt; confusion, not accepted</a:t>
            </a:r>
          </a:p>
          <a:p>
            <a:r>
              <a:rPr lang="en-US" dirty="0" smtClean="0"/>
              <a:t>Plus, famine and poor harvests</a:t>
            </a:r>
          </a:p>
          <a:p>
            <a:r>
              <a:rPr lang="en-US" dirty="0" smtClean="0"/>
              <a:t>-&gt; revolts -&gt; 23 CE, overthrown -&gt; return of Han Dynasty</a:t>
            </a:r>
            <a:endParaRPr lang="en-US" dirty="0"/>
          </a:p>
        </p:txBody>
      </p:sp>
      <p:pic>
        <p:nvPicPr>
          <p:cNvPr id="2050" name="Picture 2" descr="File:Warring States or Western Han crossb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92286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Later 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Returned to throne, but weakened</a:t>
            </a:r>
          </a:p>
          <a:p>
            <a:r>
              <a:rPr lang="en-US" dirty="0" smtClean="0"/>
              <a:t>Reorganized bureaucracy and centralized administration, fought </a:t>
            </a:r>
            <a:r>
              <a:rPr lang="en-US" dirty="0" err="1" smtClean="0"/>
              <a:t>Xiongnu</a:t>
            </a:r>
            <a:r>
              <a:rPr lang="en-US" dirty="0" smtClean="0"/>
              <a:t>, took control over silk roads</a:t>
            </a:r>
          </a:p>
          <a:p>
            <a:r>
              <a:rPr lang="en-US" dirty="0" smtClean="0"/>
              <a:t>But, did nothing about land distribution (same problems) -&gt; Yellow Turbans Uprising (Han kept control, but weakened further)</a:t>
            </a:r>
          </a:p>
          <a:p>
            <a:r>
              <a:rPr lang="en-US" dirty="0" smtClean="0"/>
              <a:t>Court factions formed, leading to war</a:t>
            </a:r>
          </a:p>
          <a:p>
            <a:r>
              <a:rPr lang="en-US" dirty="0" smtClean="0"/>
              <a:t>Collapse of Han due to internal weakness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Confucius (551-479 BCE): educator and political advisor</a:t>
            </a:r>
          </a:p>
          <a:p>
            <a:r>
              <a:rPr lang="en-US" dirty="0" smtClean="0"/>
              <a:t>Students wrote ideas/teachings (The Analects)</a:t>
            </a:r>
          </a:p>
          <a:p>
            <a:r>
              <a:rPr lang="en-US" dirty="0" smtClean="0"/>
              <a:t>Taught from Zhou writings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ile:Confucius Tang Dynas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024713" cy="37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Rongo Analects 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216744" cy="245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830763"/>
          </a:xfrm>
        </p:spPr>
        <p:txBody>
          <a:bodyPr/>
          <a:lstStyle/>
          <a:p>
            <a:r>
              <a:rPr lang="en-US" dirty="0" smtClean="0"/>
              <a:t>Important qualities: </a:t>
            </a:r>
          </a:p>
          <a:p>
            <a:pPr lvl="1"/>
            <a:r>
              <a:rPr lang="en-US" dirty="0" err="1" smtClean="0"/>
              <a:t>Ren</a:t>
            </a:r>
            <a:r>
              <a:rPr lang="en-US" dirty="0" smtClean="0"/>
              <a:t> = attitude of kindness (courteous, loyal, etc.)</a:t>
            </a:r>
          </a:p>
          <a:p>
            <a:pPr lvl="1"/>
            <a:r>
              <a:rPr lang="en-US" dirty="0" smtClean="0"/>
              <a:t>Li = sense of propriety (behavior, respect of elders)</a:t>
            </a:r>
          </a:p>
          <a:p>
            <a:pPr lvl="1"/>
            <a:r>
              <a:rPr lang="en-US" dirty="0" smtClean="0"/>
              <a:t>Xiao = filial piety (family: respect for parents)</a:t>
            </a:r>
          </a:p>
          <a:p>
            <a:r>
              <a:rPr lang="en-US" dirty="0" smtClean="0"/>
              <a:t>Required enlightened leadership by morally strong</a:t>
            </a:r>
          </a:p>
          <a:p>
            <a:r>
              <a:rPr lang="en-US" dirty="0" smtClean="0"/>
              <a:t>Has been adapted throughout Chinese history</a:t>
            </a:r>
            <a:endParaRPr lang="en-US" dirty="0"/>
          </a:p>
        </p:txBody>
      </p:sp>
      <p:pic>
        <p:nvPicPr>
          <p:cNvPr id="4098" name="Picture 2" descr="File:The Classic of Filial Piety (4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62919"/>
            <a:ext cx="2571750" cy="21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Mencius: humans are good, govern with benevolence</a:t>
            </a:r>
          </a:p>
          <a:p>
            <a:r>
              <a:rPr lang="en-US" dirty="0" err="1" smtClean="0"/>
              <a:t>Xunzi</a:t>
            </a:r>
            <a:r>
              <a:rPr lang="en-US" dirty="0" smtClean="0"/>
              <a:t>: humans pursue self-interest and need order through social discipline (standards of conduct)</a:t>
            </a:r>
            <a:endParaRPr lang="en-US" dirty="0"/>
          </a:p>
        </p:txBody>
      </p:sp>
      <p:pic>
        <p:nvPicPr>
          <p:cNvPr id="5122" name="Picture 2" descr="File:Menci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22002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/>
          <a:lstStyle/>
          <a:p>
            <a:r>
              <a:rPr lang="en-US" dirty="0" smtClean="0"/>
              <a:t>Critics of </a:t>
            </a:r>
            <a:r>
              <a:rPr lang="en-US" dirty="0"/>
              <a:t>C</a:t>
            </a:r>
            <a:r>
              <a:rPr lang="en-US" dirty="0" smtClean="0"/>
              <a:t>onfucianism – instead of activism, reflection and introspection</a:t>
            </a:r>
          </a:p>
          <a:p>
            <a:r>
              <a:rPr lang="en-US" dirty="0" err="1" smtClean="0"/>
              <a:t>Laozi</a:t>
            </a:r>
            <a:r>
              <a:rPr lang="en-US" dirty="0"/>
              <a:t> </a:t>
            </a:r>
            <a:r>
              <a:rPr lang="en-US" dirty="0" smtClean="0"/>
              <a:t>(6</a:t>
            </a:r>
            <a:r>
              <a:rPr lang="en-US" baseline="30000" dirty="0" smtClean="0"/>
              <a:t>th</a:t>
            </a:r>
            <a:r>
              <a:rPr lang="en-US" dirty="0" smtClean="0"/>
              <a:t> century BCE)</a:t>
            </a:r>
          </a:p>
          <a:p>
            <a:r>
              <a:rPr lang="en-US" dirty="0" smtClean="0"/>
              <a:t>Live in harmony with the natural principles that govern the world (the Dao)</a:t>
            </a:r>
          </a:p>
          <a:p>
            <a:r>
              <a:rPr lang="en-US" dirty="0" smtClean="0"/>
              <a:t>Followers wrote </a:t>
            </a:r>
            <a:r>
              <a:rPr lang="en-US" dirty="0" err="1" smtClean="0"/>
              <a:t>Daodejing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File:LaoGo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3381"/>
            <a:ext cx="1676400" cy="29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道-bigseal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1844919" cy="18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Daoism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/>
          <a:lstStyle/>
          <a:p>
            <a:r>
              <a:rPr lang="en-US" dirty="0" smtClean="0"/>
              <a:t>Forget the world of politics and administration – live simply</a:t>
            </a:r>
          </a:p>
          <a:p>
            <a:r>
              <a:rPr lang="en-US" dirty="0" smtClean="0"/>
              <a:t>Moral virtue = </a:t>
            </a:r>
            <a:r>
              <a:rPr lang="en-US" dirty="0" err="1" smtClean="0"/>
              <a:t>wuwei</a:t>
            </a:r>
            <a:r>
              <a:rPr lang="en-US" dirty="0" smtClean="0"/>
              <a:t> (= disengagement from world affairs)</a:t>
            </a:r>
          </a:p>
          <a:p>
            <a:r>
              <a:rPr lang="en-US" dirty="0" smtClean="0"/>
              <a:t>Advocates small, self-sufficient communities</a:t>
            </a:r>
          </a:p>
          <a:p>
            <a:r>
              <a:rPr lang="en-US" dirty="0" smtClean="0"/>
              <a:t>Reality -&gt; Confucianism in public, </a:t>
            </a:r>
            <a:r>
              <a:rPr lang="en-US" dirty="0"/>
              <a:t>D</a:t>
            </a:r>
            <a:r>
              <a:rPr lang="en-US" dirty="0" smtClean="0"/>
              <a:t>aoism in private</a:t>
            </a:r>
            <a:endParaRPr lang="en-US" dirty="0"/>
          </a:p>
        </p:txBody>
      </p:sp>
      <p:pic>
        <p:nvPicPr>
          <p:cNvPr id="7170" name="Picture 2" descr="File:Yin and Yang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04657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Order and strengthening of the state</a:t>
            </a:r>
          </a:p>
          <a:p>
            <a:r>
              <a:rPr lang="en-US" dirty="0" smtClean="0"/>
              <a:t>Shang Yang, et al. (300s BCE)</a:t>
            </a:r>
          </a:p>
          <a:p>
            <a:pPr lvl="1"/>
            <a:r>
              <a:rPr lang="en-US" dirty="0" smtClean="0"/>
              <a:t>The Book of Lord Shang</a:t>
            </a:r>
          </a:p>
          <a:p>
            <a:r>
              <a:rPr lang="en-US" dirty="0" smtClean="0"/>
              <a:t>Han </a:t>
            </a:r>
            <a:r>
              <a:rPr lang="en-US" dirty="0" err="1" smtClean="0"/>
              <a:t>Feizi</a:t>
            </a:r>
            <a:r>
              <a:rPr lang="en-US" dirty="0" smtClean="0"/>
              <a:t>, synthesized essays on statecraft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File:Shangya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79371"/>
            <a:ext cx="20442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Legalism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r>
              <a:rPr lang="en-US" dirty="0" smtClean="0"/>
              <a:t>Foundations of state strength: military and agriculture</a:t>
            </a:r>
          </a:p>
          <a:p>
            <a:r>
              <a:rPr lang="en-US" dirty="0" smtClean="0"/>
              <a:t>People are inherently bad and need government to teach them how to behave</a:t>
            </a:r>
          </a:p>
          <a:p>
            <a:r>
              <a:rPr lang="en-US" dirty="0" smtClean="0"/>
              <a:t>Strict laws and punishments, deny self-interest, collective responsibility</a:t>
            </a:r>
          </a:p>
          <a:p>
            <a:r>
              <a:rPr lang="en-US" dirty="0" smtClean="0"/>
              <a:t>Brought end to the Warring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844</Words>
  <Application>Microsoft Office PowerPoint</Application>
  <PresentationFormat>On-screen Show (4:3)</PresentationFormat>
  <Paragraphs>108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Unification of China</vt:lpstr>
      <vt:lpstr>New Schools of Thought</vt:lpstr>
      <vt:lpstr>Confucianism</vt:lpstr>
      <vt:lpstr>Confucianism (cont.)</vt:lpstr>
      <vt:lpstr>Confucianism (cont.) </vt:lpstr>
      <vt:lpstr>Daoism</vt:lpstr>
      <vt:lpstr>Daoism (cont.)</vt:lpstr>
      <vt:lpstr>Legalism</vt:lpstr>
      <vt:lpstr>Legalism (cont.)</vt:lpstr>
      <vt:lpstr>The Unification of China</vt:lpstr>
      <vt:lpstr>Qin Political History</vt:lpstr>
      <vt:lpstr>End of Qin</vt:lpstr>
      <vt:lpstr>The Early Han Dynasty</vt:lpstr>
      <vt:lpstr>Han Wudi</vt:lpstr>
      <vt:lpstr>Confucian Education System</vt:lpstr>
      <vt:lpstr>Han Expansion</vt:lpstr>
      <vt:lpstr>Han Prosperity</vt:lpstr>
      <vt:lpstr>Economic and Social Difficulties</vt:lpstr>
      <vt:lpstr>The Reign of Wang Mang</vt:lpstr>
      <vt:lpstr>The Reign of Wang Mang (cont.)</vt:lpstr>
      <vt:lpstr>The Later Han Dynasty</vt:lpstr>
    </vt:vector>
  </TitlesOfParts>
  <Company>MDCPS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Unification of China</dc:title>
  <dc:creator>Myer, Jennifer L.</dc:creator>
  <cp:lastModifiedBy>Myer, Jennifer L.</cp:lastModifiedBy>
  <cp:revision>17</cp:revision>
  <dcterms:created xsi:type="dcterms:W3CDTF">2013-09-23T15:36:41Z</dcterms:created>
  <dcterms:modified xsi:type="dcterms:W3CDTF">2014-09-30T18:19:49Z</dcterms:modified>
</cp:coreProperties>
</file>